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59" r:id="rId4"/>
    <p:sldId id="290" r:id="rId5"/>
    <p:sldId id="260" r:id="rId6"/>
    <p:sldId id="268" r:id="rId7"/>
    <p:sldId id="263" r:id="rId8"/>
    <p:sldId id="264" r:id="rId9"/>
    <p:sldId id="302" r:id="rId10"/>
    <p:sldId id="269" r:id="rId11"/>
    <p:sldId id="288" r:id="rId12"/>
    <p:sldId id="286" r:id="rId13"/>
    <p:sldId id="292" r:id="rId14"/>
    <p:sldId id="300" r:id="rId15"/>
    <p:sldId id="301" r:id="rId16"/>
    <p:sldId id="296" r:id="rId17"/>
    <p:sldId id="306" r:id="rId18"/>
    <p:sldId id="307" r:id="rId19"/>
    <p:sldId id="303" r:id="rId20"/>
    <p:sldId id="304" r:id="rId21"/>
    <p:sldId id="305" r:id="rId22"/>
    <p:sldId id="282" r:id="rId23"/>
    <p:sldId id="28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2CB6EE-2A3A-42C8-BA0A-44CE159FCD6F}"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C24E4E-4065-4CAD-9D5C-4785080E978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2CB6EE-2A3A-42C8-BA0A-44CE159FCD6F}"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C24E4E-4065-4CAD-9D5C-4785080E978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2CB6EE-2A3A-42C8-BA0A-44CE159FCD6F}"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C24E4E-4065-4CAD-9D5C-4785080E978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2CB6EE-2A3A-42C8-BA0A-44CE159FCD6F}"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C24E4E-4065-4CAD-9D5C-4785080E978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2CB6EE-2A3A-42C8-BA0A-44CE159FCD6F}"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C24E4E-4065-4CAD-9D5C-4785080E978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2CB6EE-2A3A-42C8-BA0A-44CE159FCD6F}" type="datetimeFigureOut">
              <a:rPr lang="en-US" smtClean="0"/>
              <a:pPr/>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C24E4E-4065-4CAD-9D5C-4785080E978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2CB6EE-2A3A-42C8-BA0A-44CE159FCD6F}" type="datetimeFigureOut">
              <a:rPr lang="en-US" smtClean="0"/>
              <a:pPr/>
              <a:t>12/7/2020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C24E4E-4065-4CAD-9D5C-4785080E978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2CB6EE-2A3A-42C8-BA0A-44CE159FCD6F}" type="datetimeFigureOut">
              <a:rPr lang="en-US" smtClean="0"/>
              <a:pPr/>
              <a:t>12/7/2020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C24E4E-4065-4CAD-9D5C-4785080E978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2CB6EE-2A3A-42C8-BA0A-44CE159FCD6F}" type="datetimeFigureOut">
              <a:rPr lang="en-US" smtClean="0"/>
              <a:pPr/>
              <a:t>12/7/2020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C24E4E-4065-4CAD-9D5C-4785080E978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2CB6EE-2A3A-42C8-BA0A-44CE159FCD6F}" type="datetimeFigureOut">
              <a:rPr lang="en-US" smtClean="0"/>
              <a:pPr/>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C24E4E-4065-4CAD-9D5C-4785080E978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2CB6EE-2A3A-42C8-BA0A-44CE159FCD6F}" type="datetimeFigureOut">
              <a:rPr lang="en-US" smtClean="0"/>
              <a:pPr/>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C24E4E-4065-4CAD-9D5C-4785080E978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2CB6EE-2A3A-42C8-BA0A-44CE159FCD6F}" type="datetimeFigureOut">
              <a:rPr lang="en-US" smtClean="0"/>
              <a:pPr/>
              <a:t>12/7/2020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C24E4E-4065-4CAD-9D5C-4785080E978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CULTURE &amp; SOCIETY</a:t>
            </a:r>
            <a:endParaRPr lang="en-US" dirty="0"/>
          </a:p>
        </p:txBody>
      </p:sp>
      <p:sp>
        <p:nvSpPr>
          <p:cNvPr id="3" name="Subtitle 2"/>
          <p:cNvSpPr>
            <a:spLocks noGrp="1"/>
          </p:cNvSpPr>
          <p:nvPr>
            <p:ph type="subTitle" idx="1"/>
          </p:nvPr>
        </p:nvSpPr>
        <p:spPr/>
        <p:txBody>
          <a:bodyPr/>
          <a:lstStyle/>
          <a:p>
            <a:endParaRPr lang="en-US" dirty="0" smtClean="0"/>
          </a:p>
          <a:p>
            <a:r>
              <a:rPr lang="en-US" dirty="0" smtClean="0"/>
              <a:t>By </a:t>
            </a:r>
          </a:p>
          <a:p>
            <a:r>
              <a:rPr lang="en-US" dirty="0" smtClean="0"/>
              <a:t>UZMA ALEEM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Festivals, Customs, celebrations…</a:t>
            </a:r>
            <a:br>
              <a:rPr lang="en-US" dirty="0" smtClean="0"/>
            </a:br>
            <a:r>
              <a:rPr lang="en-US" dirty="0" smtClean="0"/>
              <a:t>we all know what it is…</a:t>
            </a:r>
            <a:endParaRPr lang="en-US" dirty="0"/>
          </a:p>
        </p:txBody>
      </p:sp>
      <p:sp>
        <p:nvSpPr>
          <p:cNvPr id="4" name="Content Placeholder 3"/>
          <p:cNvSpPr>
            <a:spLocks noGrp="1"/>
          </p:cNvSpPr>
          <p:nvPr>
            <p:ph idx="1"/>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&amp; Architecture</a:t>
            </a:r>
            <a:endParaRPr lang="en-US" dirty="0"/>
          </a:p>
        </p:txBody>
      </p:sp>
      <p:sp>
        <p:nvSpPr>
          <p:cNvPr id="4" name="Content Placeholder 3"/>
          <p:cNvSpPr>
            <a:spLocks noGrp="1"/>
          </p:cNvSpPr>
          <p:nvPr>
            <p:ph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idx="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Communication: Music, Dance, Language</a:t>
            </a:r>
            <a:endParaRPr lang="en-US" dirty="0"/>
          </a:p>
        </p:txBody>
      </p:sp>
      <p:pic>
        <p:nvPicPr>
          <p:cNvPr id="25603" name="Picture 3" descr="C:\Users\LENOVO\Desktop\Aleem\LCWU\MS I\photo-1566346289693-a555ded1b37d.jpg"/>
          <p:cNvPicPr>
            <a:picLocks noGrp="1" noChangeAspect="1" noChangeArrowheads="1"/>
          </p:cNvPicPr>
          <p:nvPr>
            <p:ph idx="1"/>
          </p:nvPr>
        </p:nvPicPr>
        <p:blipFill>
          <a:blip r:embed="rId2" cstate="print"/>
          <a:srcRect/>
          <a:stretch>
            <a:fillRect/>
          </a:stretch>
        </p:blipFill>
        <p:spPr bwMode="auto">
          <a:xfrm>
            <a:off x="1063501" y="1600200"/>
            <a:ext cx="7016997" cy="4525963"/>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Channel- TWITTER</a:t>
            </a:r>
            <a:endParaRPr lang="en-US" dirty="0"/>
          </a:p>
        </p:txBody>
      </p:sp>
      <p:pic>
        <p:nvPicPr>
          <p:cNvPr id="30722" name="Picture 2" descr="C:\Users\LENOVO\Desktop\Aleem\LCWU\MS I\unnamed.jpg"/>
          <p:cNvPicPr>
            <a:picLocks noGrp="1" noChangeAspect="1" noChangeArrowheads="1"/>
          </p:cNvPicPr>
          <p:nvPr>
            <p:ph idx="1"/>
          </p:nvPr>
        </p:nvPicPr>
        <p:blipFill>
          <a:blip r:embed="rId2" cstate="print"/>
          <a:srcRect/>
          <a:stretch>
            <a:fillRect/>
          </a:stretch>
        </p:blipFill>
        <p:spPr bwMode="auto">
          <a:xfrm>
            <a:off x="819856" y="1752600"/>
            <a:ext cx="8324144" cy="4682331"/>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Economy </a:t>
            </a:r>
            <a:br>
              <a:rPr lang="en-US" dirty="0" smtClean="0"/>
            </a:br>
            <a:r>
              <a:rPr lang="en-US" dirty="0" smtClean="0"/>
              <a:t>(Consumerism)</a:t>
            </a:r>
            <a:endParaRPr lang="en-US" dirty="0"/>
          </a:p>
        </p:txBody>
      </p:sp>
      <p:sp>
        <p:nvSpPr>
          <p:cNvPr id="6" name="Content Placeholder 5"/>
          <p:cNvSpPr>
            <a:spLocks noGrp="1"/>
          </p:cNvSpPr>
          <p:nvPr>
            <p:ph idx="1"/>
          </p:nvPr>
        </p:nvSpPr>
        <p:spPr/>
        <p:txBody>
          <a:bodyPr/>
          <a:lstStyle/>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Sports</a:t>
            </a:r>
            <a:endParaRPr lang="en-US" dirty="0"/>
          </a:p>
        </p:txBody>
      </p:sp>
      <p:sp>
        <p:nvSpPr>
          <p:cNvPr id="4" name="Content Placeholder 3"/>
          <p:cNvSpPr>
            <a:spLocks noGrp="1"/>
          </p:cNvSpPr>
          <p:nvPr>
            <p:ph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Politics</a:t>
            </a:r>
            <a:r>
              <a:rPr lang="en-US" sz="2700" dirty="0" smtClean="0"/>
              <a:t/>
            </a:r>
            <a:br>
              <a:rPr lang="en-US" sz="2700" dirty="0" smtClean="0"/>
            </a:br>
            <a:r>
              <a:rPr lang="en-US" sz="2700" dirty="0" smtClean="0"/>
              <a:t>(Parallel administrative &amp; judicial system????)</a:t>
            </a:r>
            <a:endParaRPr lang="en-US" sz="2700" dirty="0"/>
          </a:p>
        </p:txBody>
      </p:sp>
      <p:pic>
        <p:nvPicPr>
          <p:cNvPr id="58370" name="Picture 2" descr="C:\Users\LENOVO\Desktop\Aleem\LCWU\MS I\jirga-696x361.jpg"/>
          <p:cNvPicPr>
            <a:picLocks noGrp="1" noChangeAspect="1" noChangeArrowheads="1"/>
          </p:cNvPicPr>
          <p:nvPr>
            <p:ph idx="1"/>
          </p:nvPr>
        </p:nvPicPr>
        <p:blipFill>
          <a:blip r:embed="rId2" cstate="print"/>
          <a:srcRect/>
          <a:stretch>
            <a:fillRect/>
          </a:stretch>
        </p:blipFill>
        <p:spPr bwMode="auto">
          <a:xfrm>
            <a:off x="228600" y="2133600"/>
            <a:ext cx="8265326" cy="4287044"/>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ARAB SPRING</a:t>
            </a:r>
            <a:br>
              <a:rPr lang="en-US" dirty="0" smtClean="0"/>
            </a:br>
            <a:r>
              <a:rPr lang="en-US" dirty="0" err="1" smtClean="0"/>
              <a:t>AlTehreer</a:t>
            </a:r>
            <a:r>
              <a:rPr lang="en-US" dirty="0" smtClean="0"/>
              <a:t> Square- Twitter &amp; FB</a:t>
            </a:r>
            <a:endParaRPr lang="en-US" dirty="0"/>
          </a:p>
        </p:txBody>
      </p:sp>
      <p:pic>
        <p:nvPicPr>
          <p:cNvPr id="59394" name="Picture 2" descr="C:\Users\LENOVO\Desktop\Aleem\LCWU\MS I\egypt-al-tahrir-square-revolution.jpg"/>
          <p:cNvPicPr>
            <a:picLocks noGrp="1" noChangeAspect="1" noChangeArrowheads="1"/>
          </p:cNvPicPr>
          <p:nvPr>
            <p:ph idx="1"/>
          </p:nvPr>
        </p:nvPicPr>
        <p:blipFill>
          <a:blip r:embed="rId2" cstate="print"/>
          <a:srcRect/>
          <a:stretch>
            <a:fillRect/>
          </a:stretch>
        </p:blipFill>
        <p:spPr bwMode="auto">
          <a:xfrm>
            <a:off x="635000" y="1640681"/>
            <a:ext cx="7874000" cy="44450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Culture</a:t>
            </a:r>
            <a:endParaRPr lang="en-US" dirty="0"/>
          </a:p>
        </p:txBody>
      </p:sp>
      <p:sp>
        <p:nvSpPr>
          <p:cNvPr id="3" name="Content Placeholder 2"/>
          <p:cNvSpPr>
            <a:spLocks noGrp="1"/>
          </p:cNvSpPr>
          <p:nvPr>
            <p:ph idx="1"/>
          </p:nvPr>
        </p:nvSpPr>
        <p:spPr/>
        <p:txBody>
          <a:bodyPr>
            <a:noAutofit/>
          </a:bodyPr>
          <a:lstStyle/>
          <a:p>
            <a:pPr>
              <a:buFont typeface="+mj-lt"/>
              <a:buAutoNum type="arabicPeriod"/>
            </a:pPr>
            <a:r>
              <a:rPr lang="en-US" sz="2000" dirty="0" smtClean="0">
                <a:latin typeface="Arial Black" pitchFamily="34" charset="0"/>
              </a:rPr>
              <a:t>Religion: Beliefs of a society, some traditions</a:t>
            </a:r>
          </a:p>
          <a:p>
            <a:pPr>
              <a:buFont typeface="+mj-lt"/>
              <a:buAutoNum type="arabicPeriod"/>
            </a:pPr>
            <a:r>
              <a:rPr lang="en-US" sz="2000" dirty="0" smtClean="0">
                <a:latin typeface="Arial Black" pitchFamily="34" charset="0"/>
              </a:rPr>
              <a:t>Art: Architecture, style</a:t>
            </a:r>
          </a:p>
          <a:p>
            <a:pPr>
              <a:buFont typeface="+mj-lt"/>
              <a:buAutoNum type="arabicPeriod"/>
            </a:pPr>
            <a:r>
              <a:rPr lang="en-US" sz="2000" dirty="0" smtClean="0">
                <a:latin typeface="Arial Black" pitchFamily="34" charset="0"/>
              </a:rPr>
              <a:t>Politics: Government and laws of a culture (rules and leadership)</a:t>
            </a:r>
          </a:p>
          <a:p>
            <a:pPr>
              <a:buFont typeface="+mj-lt"/>
              <a:buAutoNum type="arabicPeriod"/>
            </a:pPr>
            <a:r>
              <a:rPr lang="en-US" sz="2000" dirty="0" smtClean="0">
                <a:latin typeface="Arial Black" pitchFamily="34" charset="0"/>
              </a:rPr>
              <a:t>Language &amp; Communication: Communication system of a culture (speech, writing, symbols)</a:t>
            </a:r>
          </a:p>
          <a:p>
            <a:pPr>
              <a:buFont typeface="+mj-lt"/>
              <a:buAutoNum type="arabicPeriod"/>
            </a:pPr>
            <a:r>
              <a:rPr lang="en-US" sz="2000" dirty="0" smtClean="0">
                <a:latin typeface="Arial Black" pitchFamily="34" charset="0"/>
              </a:rPr>
              <a:t>Economy : How people get the things the need (trade, agriculture, industry, money, hunting)</a:t>
            </a:r>
          </a:p>
          <a:p>
            <a:pPr>
              <a:buFont typeface="+mj-lt"/>
              <a:buAutoNum type="arabicPeriod"/>
            </a:pPr>
            <a:r>
              <a:rPr lang="en-US" sz="2000" dirty="0" smtClean="0">
                <a:latin typeface="Arial Black" pitchFamily="34" charset="0"/>
              </a:rPr>
              <a:t>Customs: Traditions of a culture (holidays, clothing, celebration)</a:t>
            </a:r>
          </a:p>
          <a:p>
            <a:pPr>
              <a:buFont typeface="+mj-lt"/>
              <a:buAutoNum type="arabicPeriod"/>
            </a:pPr>
            <a:r>
              <a:rPr lang="en-US" sz="2000" dirty="0" smtClean="0">
                <a:latin typeface="Arial Black" pitchFamily="34" charset="0"/>
              </a:rPr>
              <a:t>Society: Types of people in a culture (race, nationality, religious identity)</a:t>
            </a:r>
          </a:p>
          <a:p>
            <a:pPr>
              <a:buFont typeface="+mj-lt"/>
              <a:buAutoNum type="arabicPeriod"/>
            </a:pPr>
            <a:r>
              <a:rPr lang="en-US" sz="2000" dirty="0" smtClean="0">
                <a:latin typeface="Arial Black" pitchFamily="34" charset="0"/>
              </a:rPr>
              <a:t>Geography: The land, location, and natural resources of a culture (physical features, climate, raw materials)</a:t>
            </a:r>
          </a:p>
          <a:p>
            <a:endParaRPr lang="en-US" sz="1800" dirty="0" smtClean="0"/>
          </a:p>
          <a:p>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OPINION MATTERS A LOT</a:t>
            </a:r>
            <a:endParaRPr lang="en-US" dirty="0"/>
          </a:p>
        </p:txBody>
      </p:sp>
      <p:sp>
        <p:nvSpPr>
          <p:cNvPr id="3" name="Content Placeholder 2"/>
          <p:cNvSpPr>
            <a:spLocks noGrp="1"/>
          </p:cNvSpPr>
          <p:nvPr>
            <p:ph idx="1"/>
          </p:nvPr>
        </p:nvSpPr>
        <p:spPr/>
        <p:txBody>
          <a:bodyPr/>
          <a:lstStyle/>
          <a:p>
            <a:r>
              <a:rPr lang="en-US" dirty="0" smtClean="0"/>
              <a:t>YOU Tell me?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a:t>
            </a:r>
            <a:endParaRPr lang="en-US" dirty="0"/>
          </a:p>
        </p:txBody>
      </p:sp>
      <p:sp>
        <p:nvSpPr>
          <p:cNvPr id="3" name="Content Placeholder 2"/>
          <p:cNvSpPr>
            <a:spLocks noGrp="1"/>
          </p:cNvSpPr>
          <p:nvPr>
            <p:ph idx="1"/>
          </p:nvPr>
        </p:nvSpPr>
        <p:spPr/>
        <p:txBody>
          <a:bodyPr>
            <a:normAutofit lnSpcReduction="10000"/>
          </a:bodyPr>
          <a:lstStyle/>
          <a:p>
            <a:r>
              <a:rPr lang="en-US" b="1" dirty="0" smtClean="0"/>
              <a:t>Culture</a:t>
            </a:r>
            <a:r>
              <a:rPr lang="en-US" b="1" dirty="0"/>
              <a:t>:</a:t>
            </a:r>
            <a:r>
              <a:rPr lang="en-US" dirty="0"/>
              <a:t> People of the same society share aspects of their culture, such as language or beliefs. </a:t>
            </a:r>
            <a:r>
              <a:rPr lang="en-US" b="1" dirty="0"/>
              <a:t>Culture</a:t>
            </a:r>
            <a:r>
              <a:rPr lang="en-US" dirty="0"/>
              <a:t> refers to the language, values, beliefs, behavior, and material objects that constitute a people’s way of life. It is a defining element of </a:t>
            </a:r>
            <a:r>
              <a:rPr lang="en-US" dirty="0" err="1"/>
              <a:t>society.</a:t>
            </a:r>
            <a:r>
              <a:rPr lang="en-US" b="1" dirty="0" err="1"/>
              <a:t>Example</a:t>
            </a:r>
            <a:r>
              <a:rPr lang="en-US" b="1" dirty="0"/>
              <a:t>: </a:t>
            </a:r>
            <a:r>
              <a:rPr lang="en-US" dirty="0"/>
              <a:t>Some features of American culture are the English language, a democratic system of government, cuisine (such as hamburgers and corn on the cob), and a belief in individualism and freedom.</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Society</a:t>
            </a:r>
            <a:endParaRPr lang="en-US" dirty="0"/>
          </a:p>
        </p:txBody>
      </p:sp>
      <p:sp>
        <p:nvSpPr>
          <p:cNvPr id="3" name="Content Placeholder 2"/>
          <p:cNvSpPr>
            <a:spLocks noGrp="1"/>
          </p:cNvSpPr>
          <p:nvPr>
            <p:ph idx="1"/>
          </p:nvPr>
        </p:nvSpPr>
        <p:spPr/>
        <p:txBody>
          <a:bodyPr>
            <a:normAutofit fontScale="85000" lnSpcReduction="10000"/>
          </a:bodyPr>
          <a:lstStyle/>
          <a:p>
            <a:pPr fontAlgn="base"/>
            <a:r>
              <a:rPr lang="en-US" dirty="0" smtClean="0"/>
              <a:t>According </a:t>
            </a:r>
            <a:r>
              <a:rPr lang="en-US" dirty="0"/>
              <a:t>to sociologists, a </a:t>
            </a:r>
            <a:r>
              <a:rPr lang="en-US" b="1" dirty="0"/>
              <a:t>Society</a:t>
            </a:r>
            <a:r>
              <a:rPr lang="en-US" dirty="0"/>
              <a:t> is a group of people with common territory, interaction, and culture. </a:t>
            </a:r>
            <a:endParaRPr lang="en-US" dirty="0" smtClean="0"/>
          </a:p>
          <a:p>
            <a:pPr fontAlgn="base"/>
            <a:r>
              <a:rPr lang="en-US" b="1" dirty="0" smtClean="0"/>
              <a:t>Social </a:t>
            </a:r>
            <a:r>
              <a:rPr lang="en-US" b="1" dirty="0"/>
              <a:t>Groups</a:t>
            </a:r>
            <a:r>
              <a:rPr lang="en-US" dirty="0"/>
              <a:t> consist of two or more people who interact and identify with one another.</a:t>
            </a:r>
          </a:p>
          <a:p>
            <a:pPr fontAlgn="base"/>
            <a:r>
              <a:rPr lang="en-US" b="1" dirty="0"/>
              <a:t>Territory:</a:t>
            </a:r>
            <a:r>
              <a:rPr lang="en-US" dirty="0"/>
              <a:t> Most countries have formal boundaries and territory that the world recognizes as theirs. However, a society’s boundaries don’t have to be geopolitical borders, such as the one between the United States and Canada. Instead, members of a society, as well as nonmembers, must recognize particular land as belonging to that society</a:t>
            </a:r>
            <a:r>
              <a:rPr lang="en-US" dirty="0" smtClean="0"/>
              <a:t>.</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Varied Culture of Societies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As a way to greet people in different countries, the different cultural trait is followed. For instance, in the United States people used to shake hands when they meet someone, in India people join their hands, in Japan and China people bow down from the waist, in Belgium kiss on one cheek is a way to greet someone irrespective of the gender. This is how culture of one society differs from that of another. So it is true to say that different societies have different cultures.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482" name="Picture 2"/>
          <p:cNvPicPr>
            <a:picLocks noGrp="1" noChangeAspect="1" noChangeArrowheads="1"/>
          </p:cNvPicPr>
          <p:nvPr>
            <p:ph idx="1"/>
          </p:nvPr>
        </p:nvPicPr>
        <p:blipFill>
          <a:blip r:embed="rId2" cstate="print"/>
          <a:srcRect/>
          <a:stretch>
            <a:fillRect/>
          </a:stretch>
        </p:blipFill>
        <p:spPr bwMode="auto">
          <a:xfrm>
            <a:off x="457200" y="270624"/>
            <a:ext cx="8458200" cy="6587376"/>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comes in your Mind???</a:t>
            </a:r>
            <a:endParaRPr lang="en-US" dirty="0"/>
          </a:p>
        </p:txBody>
      </p:sp>
      <p:pic>
        <p:nvPicPr>
          <p:cNvPr id="1026" name="Picture 2" descr="C:\Users\LENOVO\Desktop\Aleem\LCWU\MS I\download (1).jpg"/>
          <p:cNvPicPr>
            <a:picLocks noGrp="1" noChangeAspect="1" noChangeArrowheads="1"/>
          </p:cNvPicPr>
          <p:nvPr>
            <p:ph idx="1"/>
          </p:nvPr>
        </p:nvPicPr>
        <p:blipFill>
          <a:blip r:embed="rId2" cstate="print"/>
          <a:srcRect/>
          <a:stretch>
            <a:fillRect/>
          </a:stretch>
        </p:blipFill>
        <p:spPr bwMode="auto">
          <a:xfrm>
            <a:off x="609600" y="1524000"/>
            <a:ext cx="7848600" cy="470916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600" dirty="0" smtClean="0"/>
              <a:t>FOOD</a:t>
            </a:r>
          </a:p>
          <a:p>
            <a:pPr>
              <a:buNone/>
            </a:pPr>
            <a:endParaRPr lang="en-US" sz="6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Ever Heard about  </a:t>
            </a:r>
            <a:r>
              <a:rPr lang="en-US" dirty="0" err="1" smtClean="0"/>
              <a:t>McDONALDISATION</a:t>
            </a:r>
            <a:r>
              <a:rPr lang="en-US" dirty="0" smtClean="0"/>
              <a:t>??</a:t>
            </a:r>
            <a:endParaRPr lang="en-US" dirty="0"/>
          </a:p>
        </p:txBody>
      </p:sp>
      <p:sp>
        <p:nvSpPr>
          <p:cNvPr id="4" name="Content Placeholder 3"/>
          <p:cNvSpPr>
            <a:spLocks noGrp="1"/>
          </p:cNvSpPr>
          <p:nvPr>
            <p:ph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5400" b="1" dirty="0" smtClean="0"/>
              <a:t>GUESS THE FAITH?</a:t>
            </a:r>
            <a:endParaRPr lang="en-US" sz="5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122" name="Picture 2" descr="C:\Users\LENOVO\Desktop\Aleem\LCWU\MS I\product-500x500.jpeg"/>
          <p:cNvPicPr>
            <a:picLocks noGrp="1" noChangeAspect="1" noChangeArrowheads="1"/>
          </p:cNvPicPr>
          <p:nvPr>
            <p:ph idx="1"/>
          </p:nvPr>
        </p:nvPicPr>
        <p:blipFill>
          <a:blip r:embed="rId2" cstate="print"/>
          <a:srcRect/>
          <a:stretch>
            <a:fillRect/>
          </a:stretch>
        </p:blipFill>
        <p:spPr bwMode="auto">
          <a:xfrm>
            <a:off x="6019800" y="0"/>
            <a:ext cx="3306419" cy="5396548"/>
          </a:xfrm>
          <a:prstGeom prst="rect">
            <a:avLst/>
          </a:prstGeom>
          <a:noFill/>
        </p:spPr>
      </p:pic>
      <p:pic>
        <p:nvPicPr>
          <p:cNvPr id="5124" name="Picture 4"/>
          <p:cNvPicPr>
            <a:picLocks noChangeAspect="1" noChangeArrowheads="1"/>
          </p:cNvPicPr>
          <p:nvPr/>
        </p:nvPicPr>
        <p:blipFill>
          <a:blip r:embed="rId3" cstate="print"/>
          <a:srcRect/>
          <a:stretch>
            <a:fillRect/>
          </a:stretch>
        </p:blipFill>
        <p:spPr bwMode="auto">
          <a:xfrm>
            <a:off x="4114800" y="381000"/>
            <a:ext cx="2743200" cy="6477000"/>
          </a:xfrm>
          <a:prstGeom prst="rect">
            <a:avLst/>
          </a:prstGeom>
          <a:noFill/>
          <a:ln w="9525">
            <a:noFill/>
            <a:miter lim="800000"/>
            <a:headEnd/>
            <a:tailEnd/>
          </a:ln>
          <a:effectLst/>
        </p:spPr>
      </p:pic>
      <p:pic>
        <p:nvPicPr>
          <p:cNvPr id="5125" name="Picture 5" descr="C:\Users\LENOVO\Desktop\Aleem\LCWU\MS I\__opt__aboutcom__coeus__resources__content_migration__brides__proteus__5c88f95299b6952dec548ea1__11-55360c235ed54339b8874d284cbb157a.jpeg"/>
          <p:cNvPicPr>
            <a:picLocks noChangeAspect="1" noChangeArrowheads="1"/>
          </p:cNvPicPr>
          <p:nvPr/>
        </p:nvPicPr>
        <p:blipFill>
          <a:blip r:embed="rId4" cstate="print"/>
          <a:srcRect/>
          <a:stretch>
            <a:fillRect/>
          </a:stretch>
        </p:blipFill>
        <p:spPr bwMode="auto">
          <a:xfrm>
            <a:off x="-685800" y="838200"/>
            <a:ext cx="4762500" cy="38862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146" name="Picture 2" descr="C:\Users\LENOVO\Desktop\Aleem\LCWU\MS I\170221-lindsay-lohan-turkey-headscarf-754a_541fc3287241f12a447dc645be4dd056.jpg"/>
          <p:cNvPicPr>
            <a:picLocks noGrp="1" noChangeAspect="1" noChangeArrowheads="1"/>
          </p:cNvPicPr>
          <p:nvPr>
            <p:ph idx="1"/>
          </p:nvPr>
        </p:nvPicPr>
        <p:blipFill>
          <a:blip r:embed="rId2" cstate="print"/>
          <a:srcRect/>
          <a:stretch>
            <a:fillRect/>
          </a:stretch>
        </p:blipFill>
        <p:spPr bwMode="auto">
          <a:xfrm>
            <a:off x="1371600" y="337450"/>
            <a:ext cx="6019799" cy="5788713"/>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Prominent Religions of the world</a:t>
            </a:r>
            <a:endParaRPr lang="en-US" dirty="0"/>
          </a:p>
        </p:txBody>
      </p:sp>
      <p:sp>
        <p:nvSpPr>
          <p:cNvPr id="4" name="Content Placeholder 3"/>
          <p:cNvSpPr>
            <a:spLocks noGrp="1"/>
          </p:cNvSpPr>
          <p:nvPr>
            <p:ph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285</Words>
  <Application>Microsoft Office PowerPoint</Application>
  <PresentationFormat>On-screen Show (4:3)</PresentationFormat>
  <Paragraphs>36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CULTURE &amp; SOCIETY</vt:lpstr>
      <vt:lpstr>YOUR OPINION MATTERS A LOT</vt:lpstr>
      <vt:lpstr>What comes in your Mind???</vt:lpstr>
      <vt:lpstr>Slide 4</vt:lpstr>
      <vt:lpstr>Ever Heard about  McDONALDISATION??</vt:lpstr>
      <vt:lpstr>Slide 6</vt:lpstr>
      <vt:lpstr>Slide 7</vt:lpstr>
      <vt:lpstr>Slide 8</vt:lpstr>
      <vt:lpstr>Prominent Religions of the world</vt:lpstr>
      <vt:lpstr>Festivals, Customs, celebrations… we all know what it is…</vt:lpstr>
      <vt:lpstr>Art &amp; Architecture</vt:lpstr>
      <vt:lpstr>Slide 12</vt:lpstr>
      <vt:lpstr>Communication: Music, Dance, Language</vt:lpstr>
      <vt:lpstr>Communication Channel- TWITTER</vt:lpstr>
      <vt:lpstr>Economy  (Consumerism)</vt:lpstr>
      <vt:lpstr>Sports</vt:lpstr>
      <vt:lpstr>Politics (Parallel administrative &amp; judicial system????)</vt:lpstr>
      <vt:lpstr>ARAB SPRING AlTehreer Square- Twitter &amp; FB</vt:lpstr>
      <vt:lpstr>Elements of Culture</vt:lpstr>
      <vt:lpstr>CULTURE</vt:lpstr>
      <vt:lpstr>Society</vt:lpstr>
      <vt:lpstr>Varied Culture of Societies</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23</cp:revision>
  <dcterms:created xsi:type="dcterms:W3CDTF">2020-11-09T18:35:53Z</dcterms:created>
  <dcterms:modified xsi:type="dcterms:W3CDTF">2020-12-07T11:16:56Z</dcterms:modified>
</cp:coreProperties>
</file>